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56" r:id="rId140"/>
    <p:sldId id="757" r:id="rId141"/>
    <p:sldId id="758" r:id="rId142"/>
    <p:sldId id="759" r:id="rId143"/>
    <p:sldId id="760" r:id="rId144"/>
    <p:sldId id="761" r:id="rId145"/>
    <p:sldId id="762" r:id="rId146"/>
    <p:sldId id="763" r:id="rId147"/>
    <p:sldId id="764" r:id="rId148"/>
    <p:sldId id="767" r:id="rId149"/>
    <p:sldId id="765" r:id="rId150"/>
    <p:sldId id="769" r:id="rId151"/>
    <p:sldId id="766" r:id="rId152"/>
    <p:sldId id="768" r:id="rId153"/>
    <p:sldId id="770" r:id="rId154"/>
    <p:sldId id="771" r:id="rId155"/>
    <p:sldId id="772" r:id="rId156"/>
    <p:sldId id="773" r:id="rId157"/>
    <p:sldId id="774" r:id="rId158"/>
    <p:sldId id="775" r:id="rId159"/>
    <p:sldId id="776" r:id="rId160"/>
    <p:sldId id="777" r:id="rId161"/>
    <p:sldId id="676" r:id="rId162"/>
    <p:sldId id="723" r:id="rId163"/>
    <p:sldId id="724" r:id="rId164"/>
    <p:sldId id="725" r:id="rId165"/>
    <p:sldId id="726" r:id="rId166"/>
    <p:sldId id="727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35" r:id="rId175"/>
    <p:sldId id="736" r:id="rId176"/>
    <p:sldId id="737" r:id="rId177"/>
    <p:sldId id="738" r:id="rId178"/>
    <p:sldId id="739" r:id="rId179"/>
    <p:sldId id="740" r:id="rId180"/>
    <p:sldId id="741" r:id="rId181"/>
    <p:sldId id="742" r:id="rId182"/>
    <p:sldId id="743" r:id="rId183"/>
    <p:sldId id="744" r:id="rId184"/>
    <p:sldId id="746" r:id="rId185"/>
    <p:sldId id="745" r:id="rId186"/>
    <p:sldId id="747" r:id="rId187"/>
    <p:sldId id="748" r:id="rId188"/>
    <p:sldId id="749" r:id="rId189"/>
    <p:sldId id="750" r:id="rId190"/>
    <p:sldId id="751" r:id="rId191"/>
    <p:sldId id="752" r:id="rId192"/>
    <p:sldId id="753" r:id="rId193"/>
    <p:sldId id="754" r:id="rId194"/>
    <p:sldId id="755" r:id="rId195"/>
    <p:sldId id="722" r:id="rId196"/>
    <p:sldId id="585" r:id="rId197"/>
    <p:sldId id="586" r:id="rId198"/>
    <p:sldId id="587" r:id="rId199"/>
    <p:sldId id="588" r:id="rId200"/>
    <p:sldId id="589" r:id="rId201"/>
    <p:sldId id="591" r:id="rId202"/>
    <p:sldId id="592" r:id="rId203"/>
    <p:sldId id="593" r:id="rId204"/>
    <p:sldId id="594" r:id="rId205"/>
    <p:sldId id="595" r:id="rId206"/>
    <p:sldId id="596" r:id="rId207"/>
    <p:sldId id="597" r:id="rId208"/>
    <p:sldId id="598" r:id="rId209"/>
    <p:sldId id="599" r:id="rId210"/>
    <p:sldId id="600" r:id="rId211"/>
    <p:sldId id="601" r:id="rId212"/>
    <p:sldId id="602" r:id="rId213"/>
    <p:sldId id="603" r:id="rId214"/>
    <p:sldId id="604" r:id="rId215"/>
    <p:sldId id="605" r:id="rId216"/>
    <p:sldId id="606" r:id="rId217"/>
    <p:sldId id="607" r:id="rId218"/>
    <p:sldId id="608" r:id="rId219"/>
    <p:sldId id="609" r:id="rId220"/>
    <p:sldId id="610" r:id="rId221"/>
    <p:sldId id="611" r:id="rId222"/>
    <p:sldId id="612" r:id="rId223"/>
    <p:sldId id="613" r:id="rId224"/>
    <p:sldId id="614" r:id="rId225"/>
    <p:sldId id="615" r:id="rId226"/>
    <p:sldId id="616" r:id="rId227"/>
    <p:sldId id="617" r:id="rId228"/>
    <p:sldId id="619" r:id="rId229"/>
    <p:sldId id="620" r:id="rId230"/>
    <p:sldId id="621" r:id="rId231"/>
    <p:sldId id="622" r:id="rId232"/>
    <p:sldId id="623" r:id="rId233"/>
    <p:sldId id="624" r:id="rId234"/>
    <p:sldId id="625" r:id="rId235"/>
    <p:sldId id="626" r:id="rId236"/>
    <p:sldId id="627" r:id="rId237"/>
    <p:sldId id="628" r:id="rId238"/>
    <p:sldId id="629" r:id="rId239"/>
    <p:sldId id="630" r:id="rId240"/>
    <p:sldId id="631" r:id="rId241"/>
    <p:sldId id="632" r:id="rId242"/>
    <p:sldId id="633" r:id="rId243"/>
    <p:sldId id="634" r:id="rId244"/>
    <p:sldId id="635" r:id="rId245"/>
    <p:sldId id="636" r:id="rId246"/>
    <p:sldId id="637" r:id="rId247"/>
    <p:sldId id="638" r:id="rId248"/>
    <p:sldId id="639" r:id="rId249"/>
    <p:sldId id="641" r:id="rId250"/>
    <p:sldId id="642" r:id="rId251"/>
    <p:sldId id="643" r:id="rId252"/>
    <p:sldId id="644" r:id="rId253"/>
    <p:sldId id="645" r:id="rId254"/>
    <p:sldId id="646" r:id="rId255"/>
    <p:sldId id="647" r:id="rId256"/>
    <p:sldId id="648" r:id="rId257"/>
    <p:sldId id="649" r:id="rId258"/>
    <p:sldId id="650" r:id="rId259"/>
    <p:sldId id="651" r:id="rId260"/>
    <p:sldId id="652" r:id="rId261"/>
    <p:sldId id="653" r:id="rId262"/>
    <p:sldId id="655" r:id="rId263"/>
    <p:sldId id="656" r:id="rId264"/>
    <p:sldId id="657" r:id="rId265"/>
    <p:sldId id="658" r:id="rId266"/>
    <p:sldId id="659" r:id="rId267"/>
    <p:sldId id="660" r:id="rId268"/>
    <p:sldId id="661" r:id="rId269"/>
    <p:sldId id="662" r:id="rId270"/>
    <p:sldId id="663" r:id="rId271"/>
    <p:sldId id="664" r:id="rId272"/>
    <p:sldId id="665" r:id="rId273"/>
    <p:sldId id="666" r:id="rId274"/>
    <p:sldId id="667" r:id="rId275"/>
    <p:sldId id="668" r:id="rId276"/>
    <p:sldId id="669" r:id="rId277"/>
    <p:sldId id="670" r:id="rId278"/>
    <p:sldId id="671" r:id="rId279"/>
    <p:sldId id="672" r:id="rId280"/>
    <p:sldId id="673" r:id="rId281"/>
    <p:sldId id="674" r:id="rId282"/>
    <p:sldId id="675" r:id="rId2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0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63.png"/><Relationship Id="rId5" Type="http://schemas.openxmlformats.org/officeDocument/2006/relationships/image" Target="../media/image459.png"/><Relationship Id="rId10" Type="http://schemas.openxmlformats.org/officeDocument/2006/relationships/image" Target="../media/image462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2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7.png"/><Relationship Id="rId4" Type="http://schemas.openxmlformats.org/officeDocument/2006/relationships/image" Target="../media/image55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0.png"/><Relationship Id="rId7" Type="http://schemas.openxmlformats.org/officeDocument/2006/relationships/image" Target="../media/image573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5" Type="http://schemas.openxmlformats.org/officeDocument/2006/relationships/image" Target="../media/image569.png"/><Relationship Id="rId10" Type="http://schemas.openxmlformats.org/officeDocument/2006/relationships/image" Target="../media/image576.png"/><Relationship Id="rId4" Type="http://schemas.openxmlformats.org/officeDocument/2006/relationships/image" Target="../media/image571.png"/><Relationship Id="rId9" Type="http://schemas.openxmlformats.org/officeDocument/2006/relationships/image" Target="../media/image57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86.png"/><Relationship Id="rId7" Type="http://schemas.openxmlformats.org/officeDocument/2006/relationships/image" Target="../media/image595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87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57.png"/><Relationship Id="rId7" Type="http://schemas.openxmlformats.org/officeDocument/2006/relationships/image" Target="../media/image66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image" Target="../media/image664.png"/><Relationship Id="rId7" Type="http://schemas.openxmlformats.org/officeDocument/2006/relationships/image" Target="../media/image667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57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note que G1(s) = G(s)/s y considere </a:t>
            </a:r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Se pueden realizar en hardware, software o ambos</a:t>
            </a:r>
          </a:p>
          <a:p>
            <a:pPr lvl="1"/>
            <a:r>
              <a:rPr lang="es-PA" dirty="0" smtClean="0"/>
              <a:t>Software (PC)</a:t>
            </a:r>
          </a:p>
          <a:p>
            <a:pPr lvl="1"/>
            <a:r>
              <a:rPr lang="es-PA" dirty="0" smtClean="0"/>
              <a:t>Hardware (DSP, </a:t>
            </a:r>
            <a:r>
              <a:rPr lang="es-PA" dirty="0" err="1" smtClean="0"/>
              <a:t>MCUs</a:t>
            </a:r>
            <a:r>
              <a:rPr lang="es-PA" dirty="0" smtClean="0"/>
              <a:t>, FPGA)</a:t>
            </a:r>
          </a:p>
          <a:p>
            <a:endParaRPr lang="es-PA" dirty="0"/>
          </a:p>
          <a:p>
            <a:r>
              <a:rPr lang="es-PA" dirty="0" smtClean="0"/>
              <a:t>Un filtro digital admite una entrada y cambia las características en el tiempo para luego transferirla a una señal de salida</a:t>
            </a:r>
          </a:p>
          <a:p>
            <a:pPr lvl="1"/>
            <a:r>
              <a:rPr lang="es-PA" dirty="0" smtClean="0"/>
              <a:t>Permite el paso de algunos componentes y bloquea otras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err="1" smtClean="0"/>
              <a:t>an</a:t>
            </a:r>
            <a:r>
              <a:rPr lang="es-PA" dirty="0" smtClean="0"/>
              <a:t> y </a:t>
            </a:r>
            <a:r>
              <a:rPr lang="es-PA" dirty="0" err="1" smtClean="0"/>
              <a:t>bm</a:t>
            </a:r>
            <a:r>
              <a:rPr lang="es-PA" dirty="0" smtClean="0"/>
              <a:t> son </a:t>
            </a:r>
            <a:r>
              <a:rPr lang="es-PA" dirty="0" err="1" smtClean="0"/>
              <a:t>coeficentes</a:t>
            </a:r>
            <a:r>
              <a:rPr lang="es-PA" dirty="0" smtClean="0"/>
              <a:t> y algunos pueden ser 0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Función de retardo = 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98" y="4381335"/>
            <a:ext cx="7073356" cy="600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0" y="5728123"/>
            <a:ext cx="3333501" cy="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PID digital lo podemos detallar como filtro a una función de transferencia de pulso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Se puede definir el diagrama de bloques despejando Y(z)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03" y="2058000"/>
            <a:ext cx="5235438" cy="13875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22" y="2058000"/>
            <a:ext cx="1733550" cy="1466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92" y="4502116"/>
            <a:ext cx="4702278" cy="221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00" y="3524850"/>
            <a:ext cx="50196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42" y="4502116"/>
            <a:ext cx="6457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13" y="2746263"/>
            <a:ext cx="7760960" cy="3661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4" y="1650881"/>
            <a:ext cx="8722338" cy="8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numerador y denominador se tramitan por separado</a:t>
            </a:r>
          </a:p>
          <a:p>
            <a:endParaRPr lang="es-PA" dirty="0" smtClean="0"/>
          </a:p>
          <a:p>
            <a:r>
              <a:rPr lang="es-PA" dirty="0" smtClean="0"/>
              <a:t>Como el numerador es m elementos y el denominador es n elementos el resultado de elementos es </a:t>
            </a:r>
            <a:r>
              <a:rPr lang="es-PA" dirty="0" err="1" smtClean="0"/>
              <a:t>m+n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Este tipo de programación requiere de mucho cómputo</a:t>
            </a:r>
          </a:p>
          <a:p>
            <a:endParaRPr lang="es-PA" dirty="0" smtClean="0"/>
          </a:p>
          <a:p>
            <a:r>
              <a:rPr lang="es-PA" dirty="0" smtClean="0"/>
              <a:t>Normalmente se realiza con un número finito y bajo de programaciones directas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10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Trata de reducir el número de retardos de programación directa</a:t>
            </a:r>
          </a:p>
          <a:p>
            <a:r>
              <a:rPr lang="es-PA" dirty="0" smtClean="0"/>
              <a:t>La ecuación de retardo (función de transferencia) se puede reducir a: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entonces dejar H(Z) para cada caso tanto de Y(z) como X(z)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42" y="2175642"/>
            <a:ext cx="2152148" cy="705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00" y="2880656"/>
            <a:ext cx="7770101" cy="7296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00" y="3802550"/>
            <a:ext cx="4644001" cy="835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42" y="3802549"/>
            <a:ext cx="4849322" cy="835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68" y="5062467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5074552"/>
            <a:ext cx="5166233" cy="4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214216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592318"/>
            <a:ext cx="5166233" cy="472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5" y="2716185"/>
            <a:ext cx="5900997" cy="22266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90" y="2716185"/>
            <a:ext cx="5782863" cy="32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endParaRPr lang="es-PA" dirty="0"/>
          </a:p>
          <a:p>
            <a:r>
              <a:rPr lang="es-PA" dirty="0" smtClean="0"/>
              <a:t>n elementos z^-1</a:t>
            </a:r>
          </a:p>
          <a:p>
            <a:r>
              <a:rPr lang="es-PA" dirty="0" smtClean="0"/>
              <a:t>Z^-1 = retraso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183472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318701"/>
            <a:ext cx="5166233" cy="472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56" y="2343713"/>
            <a:ext cx="6095516" cy="4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Estos filtros digitales su exactitud es afectada debido a:</a:t>
            </a:r>
            <a:endParaRPr lang="es-PA" dirty="0"/>
          </a:p>
          <a:p>
            <a:r>
              <a:rPr lang="es-PA" dirty="0" smtClean="0"/>
              <a:t>Existe un ruido de </a:t>
            </a:r>
            <a:r>
              <a:rPr lang="es-PA" dirty="0" err="1" smtClean="0"/>
              <a:t>cuantización</a:t>
            </a:r>
            <a:r>
              <a:rPr lang="es-PA" dirty="0" smtClean="0"/>
              <a:t> debido al muestreo de la entrada (</a:t>
            </a:r>
            <a:r>
              <a:rPr lang="es-PA" dirty="0" smtClean="0">
                <a:sym typeface="Symbol" panose="05050102010706020507" pitchFamily="18" charset="2"/>
              </a:rPr>
              <a:t> = </a:t>
            </a:r>
            <a:r>
              <a:rPr lang="es-PA" dirty="0" smtClean="0"/>
              <a:t>Q^2/12)</a:t>
            </a:r>
          </a:p>
          <a:p>
            <a:r>
              <a:rPr lang="es-PA" dirty="0" smtClean="0"/>
              <a:t>El error se debe en sistemas digitales a la acumulación de errores en el sistema digital</a:t>
            </a:r>
          </a:p>
          <a:p>
            <a:r>
              <a:rPr lang="es-PA" dirty="0" smtClean="0"/>
              <a:t>El error debido a la </a:t>
            </a:r>
            <a:r>
              <a:rPr lang="es-PA" dirty="0" err="1" smtClean="0"/>
              <a:t>cuatificación</a:t>
            </a:r>
            <a:r>
              <a:rPr lang="es-PA" dirty="0" smtClean="0"/>
              <a:t> de cada uno de los coeficientes ‘a’ y ‘b’</a:t>
            </a:r>
          </a:p>
          <a:p>
            <a:pPr lvl="1"/>
            <a:r>
              <a:rPr lang="es-PA" dirty="0" smtClean="0"/>
              <a:t>Si los coeficientes son muy pequeños también causa error</a:t>
            </a:r>
          </a:p>
          <a:p>
            <a:pPr lvl="1"/>
            <a:endParaRPr lang="es-PA" dirty="0"/>
          </a:p>
          <a:p>
            <a:r>
              <a:rPr lang="es-PA" dirty="0" smtClean="0"/>
              <a:t>Esto se puede evitar por medio de:</a:t>
            </a:r>
          </a:p>
          <a:p>
            <a:pPr lvl="1"/>
            <a:r>
              <a:rPr lang="es-PA" dirty="0" smtClean="0"/>
              <a:t>Programación en serie</a:t>
            </a:r>
          </a:p>
          <a:p>
            <a:pPr lvl="1"/>
            <a:r>
              <a:rPr lang="es-PA" dirty="0" smtClean="0"/>
              <a:t>Programación en paralelo</a:t>
            </a:r>
          </a:p>
          <a:p>
            <a:pPr lvl="1"/>
            <a:r>
              <a:rPr lang="es-PA" dirty="0" smtClean="0"/>
              <a:t>Programación en escalera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45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Se pueden agrupar polos reales con ceros complejos y </a:t>
            </a:r>
            <a:r>
              <a:rPr lang="es-PA" dirty="0" err="1" smtClean="0"/>
              <a:t>visceversa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1" y="3671499"/>
            <a:ext cx="5181034" cy="1136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20" y="4954254"/>
            <a:ext cx="2409371" cy="910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21" y="4954254"/>
            <a:ext cx="3137785" cy="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97" y="1271910"/>
            <a:ext cx="2906261" cy="843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3516800"/>
            <a:ext cx="1504950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4344507"/>
            <a:ext cx="4448175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2" y="3407370"/>
            <a:ext cx="2119931" cy="6531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322535"/>
            <a:ext cx="4448175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r>
              <a:rPr lang="es-PA" dirty="0" smtClean="0"/>
              <a:t>Se puede tener esta función de transferencia de pulso en fracciones parciales</a:t>
            </a:r>
          </a:p>
          <a:p>
            <a:endParaRPr lang="es-PA" dirty="0"/>
          </a:p>
          <a:p>
            <a:r>
              <a:rPr lang="es-PA" dirty="0" smtClean="0"/>
              <a:t>Esto permite descomponer el sistema en fracciones parciales sencillas de 1er y 2do orden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la primera parte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3" y="2435937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3" y="3290230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128962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73" y="5041496"/>
            <a:ext cx="1504950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57" y="5041496"/>
            <a:ext cx="444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primera parte 								Para la segunda parte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08" y="1407576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19" y="1919791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0" y="1286444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" y="3033963"/>
            <a:ext cx="1693151" cy="6751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4399703"/>
            <a:ext cx="5835844" cy="192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44" y="4207729"/>
            <a:ext cx="4962525" cy="2466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013" y="3033963"/>
            <a:ext cx="1980593" cy="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07" y="2152995"/>
            <a:ext cx="4478341" cy="1549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0" y="2139548"/>
            <a:ext cx="4299552" cy="45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La ecuación se va anidando en una constante y derivando fracciones</a:t>
            </a:r>
          </a:p>
          <a:p>
            <a:r>
              <a:rPr lang="es-PA" dirty="0" err="1" smtClean="0"/>
              <a:t>Correponde</a:t>
            </a:r>
            <a:r>
              <a:rPr lang="es-PA" dirty="0" smtClean="0"/>
              <a:t> a: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78" y="2421628"/>
            <a:ext cx="4339663" cy="2087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1" y="2456640"/>
            <a:ext cx="4105275" cy="179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7" y="2800002"/>
            <a:ext cx="2630337" cy="5749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41" y="4373463"/>
            <a:ext cx="3109763" cy="1916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3789037"/>
            <a:ext cx="2932262" cy="8099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4767232"/>
            <a:ext cx="3079449" cy="4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1" y="2011168"/>
            <a:ext cx="1877708" cy="4104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1" y="2512611"/>
            <a:ext cx="2306467" cy="6371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1" y="3159874"/>
            <a:ext cx="3079449" cy="46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78" y="1361010"/>
            <a:ext cx="5127285" cy="18540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78" y="3426309"/>
            <a:ext cx="5177353" cy="19754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21" y="3728222"/>
            <a:ext cx="2638425" cy="685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1" y="4576900"/>
            <a:ext cx="3192450" cy="4680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1" y="5114536"/>
            <a:ext cx="1334594" cy="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A la izquierda el diagrama de bloque dividido, a la derecha el final (combinado)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2" y="2562225"/>
            <a:ext cx="3571875" cy="42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86" y="2513793"/>
            <a:ext cx="3771571" cy="4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endParaRPr lang="es-PA" dirty="0"/>
          </a:p>
          <a:p>
            <a:r>
              <a:rPr lang="es-PA" dirty="0" smtClean="0"/>
              <a:t>Programación directa:</a:t>
            </a:r>
          </a:p>
          <a:p>
            <a:pPr lvl="1"/>
            <a:r>
              <a:rPr lang="es-PA" dirty="0" smtClean="0"/>
              <a:t>Pasamos Y(z) en función de Y(z), X(z)</a:t>
            </a:r>
          </a:p>
          <a:p>
            <a:r>
              <a:rPr lang="es-PA" dirty="0" smtClean="0"/>
              <a:t>Programación estándar:</a:t>
            </a:r>
          </a:p>
          <a:p>
            <a:pPr lvl="1"/>
            <a:r>
              <a:rPr lang="es-PA" dirty="0" smtClean="0"/>
              <a:t>Pasamos Y(z)/H(z) y H(z)/X(z) </a:t>
            </a:r>
          </a:p>
          <a:p>
            <a:r>
              <a:rPr lang="es-PA" dirty="0" smtClean="0"/>
              <a:t>Programación en Escalera</a:t>
            </a:r>
          </a:p>
          <a:p>
            <a:pPr lvl="1"/>
            <a:r>
              <a:rPr lang="es-PA" dirty="0" smtClean="0"/>
              <a:t>Dejamos en forma de constante y divisiones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Si observamos bien la ecuación obtenemos que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1" y="2480276"/>
            <a:ext cx="3910248" cy="420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54" y="3202006"/>
            <a:ext cx="3082029" cy="5723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02" y="3203605"/>
            <a:ext cx="1594810" cy="6485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732" y="3167225"/>
            <a:ext cx="1703087" cy="683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51" y="4318997"/>
            <a:ext cx="5483746" cy="881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49" y="5337576"/>
            <a:ext cx="3123749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programación directa, estándar y escalera para</a:t>
            </a:r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Programación estándar:</a:t>
            </a:r>
          </a:p>
          <a:p>
            <a:r>
              <a:rPr lang="es-PA" dirty="0" smtClean="0"/>
              <a:t>Programación en Escalera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1" y="2040545"/>
            <a:ext cx="3910248" cy="420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6" y="2387492"/>
            <a:ext cx="1409681" cy="57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2" y="2387492"/>
            <a:ext cx="1428766" cy="573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23" y="2887615"/>
            <a:ext cx="4005260" cy="644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4" y="3578323"/>
            <a:ext cx="5495925" cy="1295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74" y="5050757"/>
            <a:ext cx="5000625" cy="1590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258" y="3668417"/>
            <a:ext cx="4655875" cy="26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Filtros de respuesta a Impulso Infinita y Filtros de Respuesta Impulso Finita</a:t>
            </a:r>
          </a:p>
          <a:p>
            <a:r>
              <a:rPr lang="es-PA" dirty="0" smtClean="0"/>
              <a:t>Recapitulando los filtros tienen la forma</a:t>
            </a:r>
          </a:p>
          <a:p>
            <a:pPr lvl="1"/>
            <a:r>
              <a:rPr lang="es-PA" dirty="0" smtClean="0"/>
              <a:t>n &gt;= m</a:t>
            </a:r>
          </a:p>
          <a:p>
            <a:r>
              <a:rPr lang="es-PA" dirty="0" smtClean="0"/>
              <a:t>Las muestras tienen un grupo de </a:t>
            </a:r>
            <a:r>
              <a:rPr lang="es-PA" dirty="0" err="1" smtClean="0"/>
              <a:t>a’s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no todas ceros e infinitas</a:t>
            </a:r>
          </a:p>
          <a:p>
            <a:r>
              <a:rPr lang="es-PA" dirty="0" smtClean="0"/>
              <a:t>Sin embargo el peso va decayendo a medida que aumenta la muestra, </a:t>
            </a:r>
            <a:r>
              <a:rPr lang="es-PA" dirty="0" err="1" smtClean="0"/>
              <a:t>p.e</a:t>
            </a:r>
            <a:r>
              <a:rPr lang="es-PA" dirty="0" smtClean="0"/>
              <a:t>. z^-m</a:t>
            </a:r>
          </a:p>
          <a:p>
            <a:r>
              <a:rPr lang="es-PA" dirty="0" smtClean="0"/>
              <a:t>A este filtro se le conoce como IIR (</a:t>
            </a:r>
            <a:r>
              <a:rPr lang="es-PA" dirty="0" err="1" smtClean="0"/>
              <a:t>Infinite</a:t>
            </a:r>
            <a:r>
              <a:rPr lang="es-PA" dirty="0" smtClean="0"/>
              <a:t> Impuse Response) o filtro recursivo</a:t>
            </a:r>
          </a:p>
          <a:p>
            <a:r>
              <a:rPr lang="es-PA" dirty="0" smtClean="0"/>
              <a:t>Considere ahora el siguiente filtro</a:t>
            </a:r>
          </a:p>
          <a:p>
            <a:r>
              <a:rPr lang="es-PA" dirty="0" smtClean="0"/>
              <a:t>Es un numero finito de muestras a intervalo de tiempo, este es un filtro no recursivo</a:t>
            </a:r>
          </a:p>
          <a:p>
            <a:r>
              <a:rPr lang="es-PA" dirty="0" smtClean="0"/>
              <a:t>Se le conoce como promedio móvil ponderado o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77" y="1982841"/>
            <a:ext cx="4895284" cy="8549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6" y="2913910"/>
            <a:ext cx="5528885" cy="8855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0" y="4522393"/>
            <a:ext cx="3578936" cy="5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</a:p>
          <a:p>
            <a:endParaRPr lang="es-PA" dirty="0"/>
          </a:p>
          <a:p>
            <a:r>
              <a:rPr lang="es-PA" dirty="0" smtClean="0"/>
              <a:t>Para esto necesitamos N valores inmediatos de la señal por lo que observamos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un filtro FIR esta mejor definido como</a:t>
            </a:r>
          </a:p>
          <a:p>
            <a:r>
              <a:rPr lang="es-PA" dirty="0" smtClean="0"/>
              <a:t>Trasladada en el dominio z podemos verla como</a:t>
            </a:r>
          </a:p>
          <a:p>
            <a:r>
              <a:rPr lang="es-PA" dirty="0" smtClean="0"/>
              <a:t>Su gráfico equivalente sería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58" y="1500823"/>
            <a:ext cx="5399831" cy="832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2" y="2913938"/>
            <a:ext cx="6150212" cy="2706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59" y="3260446"/>
            <a:ext cx="5160107" cy="394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58" y="3730728"/>
            <a:ext cx="6684222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  <a:endParaRPr lang="es-PA" dirty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Si es de respuesta finita es no recursivo</a:t>
            </a:r>
          </a:p>
          <a:p>
            <a:pPr lvl="1"/>
            <a:r>
              <a:rPr lang="es-PA" dirty="0" smtClean="0"/>
              <a:t>El filtro FIR no requiere de realimentación</a:t>
            </a:r>
          </a:p>
          <a:p>
            <a:pPr lvl="2"/>
            <a:r>
              <a:rPr lang="es-PA" dirty="0" smtClean="0"/>
              <a:t>Programación directa y estándar idénticas</a:t>
            </a:r>
          </a:p>
          <a:p>
            <a:pPr lvl="2"/>
            <a:r>
              <a:rPr lang="es-PA" dirty="0" smtClean="0"/>
              <a:t>También podemos lograr filtros por medio de la FFT (Transformada Rápida de Fourier)</a:t>
            </a:r>
          </a:p>
          <a:p>
            <a:pPr lvl="1"/>
            <a:r>
              <a:rPr lang="es-PA" dirty="0" smtClean="0"/>
              <a:t>Si incluye componentes de alta frecuencia la respuesta se incrementa y el tiempo de retardo se alarga (desventaja del FIR)</a:t>
            </a:r>
          </a:p>
        </p:txBody>
      </p:sp>
    </p:spTree>
    <p:extLst>
      <p:ext uri="{BB962C8B-B14F-4D97-AF65-F5344CB8AC3E}">
        <p14:creationId xmlns:p14="http://schemas.microsoft.com/office/powerpoint/2010/main" val="31415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Modificar el filtro IIR                            para convertirlo en un filtro FIR</a:t>
            </a:r>
          </a:p>
          <a:p>
            <a:r>
              <a:rPr lang="es-PA" dirty="0" smtClean="0"/>
              <a:t>Primero dividimos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Convertimos a muestras en el tiempo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48" y="1592318"/>
            <a:ext cx="1722942" cy="551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2" y="2256406"/>
            <a:ext cx="6453681" cy="9204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22" y="3359193"/>
            <a:ext cx="6663331" cy="817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2" y="3711645"/>
            <a:ext cx="5212590" cy="2985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19" y="4421431"/>
            <a:ext cx="3924300" cy="223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51" y="5022985"/>
            <a:ext cx="1319764" cy="1740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583" y="4374939"/>
            <a:ext cx="1104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Mapeo del Plazo s en el Plano z</a:t>
                </a:r>
              </a:p>
              <a:p>
                <a:r>
                  <a:rPr lang="es-PA" dirty="0" smtClean="0"/>
                  <a:t>Los sistemas LTI se determinan si son estables o no en el plano s</a:t>
                </a:r>
              </a:p>
              <a:p>
                <a:r>
                  <a:rPr lang="es-PA" dirty="0" smtClean="0"/>
                  <a:t>Dependiendo del lado del plano que esté será inestable o no</a:t>
                </a:r>
              </a:p>
              <a:p>
                <a:r>
                  <a:rPr lang="es-PA" dirty="0" smtClean="0"/>
                  <a:t>Como la relación de z a s es z = </a:t>
                </a:r>
                <a:r>
                  <a:rPr lang="es-PA" dirty="0" err="1" smtClean="0"/>
                  <a:t>e^Ts</a:t>
                </a:r>
                <a:r>
                  <a:rPr lang="es-PA" dirty="0" smtClean="0"/>
                  <a:t> se puede determinar también la estabilidad</a:t>
                </a:r>
              </a:p>
              <a:p>
                <a:r>
                  <a:rPr lang="es-PA" dirty="0" smtClean="0"/>
                  <a:t>Dependen del período T en términos de polos y ceros en el plano z</a:t>
                </a:r>
              </a:p>
              <a:p>
                <a:r>
                  <a:rPr lang="es-PA" dirty="0" smtClean="0"/>
                  <a:t>Cambiar el período T cambia la estabilidad del sistema</a:t>
                </a:r>
              </a:p>
              <a:p>
                <a:endParaRPr lang="es-PA" dirty="0"/>
              </a:p>
              <a:p>
                <a:r>
                  <a:rPr lang="es-PA" dirty="0" smtClean="0"/>
                  <a:t>La ubicación de polos y ceros en el plano es importante para predecir el comportamiento</a:t>
                </a:r>
              </a:p>
              <a:p>
                <a:r>
                  <a:rPr lang="es-PA" dirty="0" smtClean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PA" dirty="0" smtClean="0"/>
                  <a:t> s = </a:t>
                </a:r>
                <a:r>
                  <a:rPr lang="es-PA" dirty="0" smtClean="0">
                    <a:sym typeface="Symbol" panose="05050102010706020507" pitchFamily="18" charset="2"/>
                  </a:rPr>
                  <a:t> + j 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Podemos derivar la ecuación de polos y ceros desde aquí, T = 2/T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|z|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sup>
                    </m:sSup>
                  </m:oMath>
                </a14:m>
                <a:r>
                  <a:rPr lang="es-PA" dirty="0" smtClean="0"/>
                  <a:t> &lt; 1 corresponde al círculo unitario de z (estabilidad en z)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  <a:blipFill rotWithShape="0">
                <a:blip r:embed="rId2"/>
                <a:stretch>
                  <a:fillRect l="-260" t="-698" r="-5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891087"/>
            <a:ext cx="4225492" cy="3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/_ z = </a:t>
            </a:r>
            <a:r>
              <a:rPr lang="es-PA" dirty="0" err="1" smtClean="0"/>
              <a:t>wT</a:t>
            </a:r>
            <a:r>
              <a:rPr lang="es-PA" dirty="0" smtClean="0"/>
              <a:t> varía de –</a:t>
            </a:r>
            <a:r>
              <a:rPr lang="es-PA" dirty="0" err="1" smtClean="0"/>
              <a:t>inf</a:t>
            </a:r>
            <a:r>
              <a:rPr lang="es-PA" dirty="0" smtClean="0"/>
              <a:t> a </a:t>
            </a:r>
            <a:r>
              <a:rPr lang="es-PA" dirty="0" err="1" smtClean="0"/>
              <a:t>inf</a:t>
            </a:r>
            <a:r>
              <a:rPr lang="es-PA" dirty="0"/>
              <a:t> </a:t>
            </a:r>
            <a:r>
              <a:rPr lang="es-PA" dirty="0" smtClean="0"/>
              <a:t>al igual que w</a:t>
            </a:r>
          </a:p>
          <a:p>
            <a:r>
              <a:rPr lang="es-PA" dirty="0" smtClean="0"/>
              <a:t>Si tenemos o consideramos que nos movemos de –</a:t>
            </a:r>
            <a:r>
              <a:rPr lang="es-PA" dirty="0" err="1" smtClean="0"/>
              <a:t>jw</a:t>
            </a:r>
            <a:r>
              <a:rPr lang="es-PA" dirty="0" smtClean="0"/>
              <a:t>/2 a +</a:t>
            </a:r>
            <a:r>
              <a:rPr lang="es-PA" dirty="0" err="1" smtClean="0"/>
              <a:t>jw</a:t>
            </a:r>
            <a:r>
              <a:rPr lang="es-PA" dirty="0" smtClean="0"/>
              <a:t>/2 tenemos que z = 1 variando de -</a:t>
            </a:r>
            <a:r>
              <a:rPr lang="es-PA" dirty="0" smtClean="0">
                <a:sym typeface="Symbol" panose="05050102010706020507" pitchFamily="18" charset="2"/>
              </a:rPr>
              <a:t> </a:t>
            </a:r>
            <a:r>
              <a:rPr lang="es-PA" dirty="0">
                <a:sym typeface="Symbol" panose="05050102010706020507" pitchFamily="18" charset="2"/>
              </a:rPr>
              <a:t>a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ahora nos movemos a j3w/2 estará fuera del círculo y en el plano s 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franja primaria está dada por –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 y +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francas complementarias son </a:t>
            </a:r>
            <a:r>
              <a:rPr lang="es-PA" dirty="0" err="1" smtClean="0">
                <a:sym typeface="Symbol" panose="05050102010706020507" pitchFamily="18" charset="2"/>
              </a:rPr>
              <a:t>njw</a:t>
            </a:r>
            <a:r>
              <a:rPr lang="es-PA" dirty="0" smtClean="0">
                <a:sym typeface="Symbol" panose="05050102010706020507" pitchFamily="18" charset="2"/>
              </a:rPr>
              <a:t>/2 donde n = 1, 3, 5, 7 </a:t>
            </a:r>
          </a:p>
          <a:p>
            <a:r>
              <a:rPr lang="es-PA" dirty="0"/>
              <a:t>Un punto en el plano z corresponde a infinitos puntos en </a:t>
            </a:r>
            <a:r>
              <a:rPr lang="es-PA" dirty="0" smtClean="0"/>
              <a:t>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24" y="3114675"/>
            <a:ext cx="3967526" cy="35124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4428710"/>
            <a:ext cx="4499310" cy="2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El lugar geométrico de atenuación constante  es una línea graficada por z = </a:t>
            </a:r>
            <a:r>
              <a:rPr lang="es-PA" dirty="0" err="1" smtClean="0"/>
              <a:t>e^T</a:t>
            </a:r>
            <a:r>
              <a:rPr lang="es-PA" dirty="0" smtClean="0">
                <a:sym typeface="Symbol" panose="05050102010706020507" pitchFamily="18" charset="2"/>
              </a:rPr>
              <a:t> que se ve reflejada en z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es determinado por los polos dominantes de lazo cerrado.  Es posible ajustar la línea a =-1 en el plano s que es interna al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3319240"/>
            <a:ext cx="2121375" cy="295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2" y="3319240"/>
            <a:ext cx="2543056" cy="2835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6" y="3572906"/>
            <a:ext cx="3054004" cy="25814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930" y="3572906"/>
            <a:ext cx="3005854" cy="2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w define la rotación en el plano z mientras que en el s son límites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-1 y -2 definen el radio interno y externo( a medida que se aleja es menor)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1 y -2 las rotaciones del plano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" y="3403617"/>
            <a:ext cx="2586039" cy="3360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0" y="3403617"/>
            <a:ext cx="2977605" cy="3360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2" y="3642705"/>
            <a:ext cx="3241078" cy="3055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91" y="3642705"/>
            <a:ext cx="3025264" cy="29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factor de amortiguamiento relativo constante (</a:t>
            </a:r>
            <a:r>
              <a:rPr lang="es-PA" dirty="0" err="1" smtClean="0">
                <a:sym typeface="Symbol" panose="05050102010706020507" pitchFamily="18" charset="2"/>
              </a:rPr>
              <a:t>damping</a:t>
            </a:r>
            <a:r>
              <a:rPr lang="es-PA" dirty="0" smtClean="0">
                <a:sym typeface="Symbol" panose="05050102010706020507" pitchFamily="18" charset="2"/>
              </a:rPr>
              <a:t> ratio) en el plano s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								de magnitud						y ángulo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magnitud de z decrece si d aumenta y el ángulo aumenta si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aumenta volviéndose una espiral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situaciones como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K solo depende de 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por ejemplo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 = 0.3,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=0.5; o P = 30°, 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10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776412"/>
            <a:ext cx="3826610" cy="409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2291399"/>
            <a:ext cx="310515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2315210"/>
            <a:ext cx="2076450" cy="73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712" y="2324736"/>
            <a:ext cx="104775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85" y="4117964"/>
            <a:ext cx="1989473" cy="25849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39" y="3933482"/>
            <a:ext cx="2514895" cy="2830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" y="5410445"/>
            <a:ext cx="3305175" cy="9715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507" y="5143745"/>
            <a:ext cx="1428750" cy="533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507" y="5926309"/>
            <a:ext cx="2473903" cy="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Si el factor de amortiguamiento es constante  Q2 y Q3 decae en z normalmente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 está en Q1 y Q4, (amortiguamiento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.)…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crece la espiral fuera de z = 1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z = 0, 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z = 1, 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mapeo que preserva tanto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r>
              <a:rPr lang="es-PA" dirty="0" smtClean="0">
                <a:sym typeface="Symbol" panose="05050102010706020507" pitchFamily="18" charset="2"/>
              </a:rPr>
              <a:t> y  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Les dice mapeo o correspondencia conforme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1" y="1853248"/>
            <a:ext cx="3674121" cy="20984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9" y="2247232"/>
            <a:ext cx="2320567" cy="25983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16" y="4133850"/>
            <a:ext cx="3933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17" y="2257426"/>
            <a:ext cx="2449285" cy="2143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28" y="2055655"/>
            <a:ext cx="2522225" cy="23955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918560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76376" y="3773943"/>
            <a:ext cx="4720672" cy="2928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>
                <a:sym typeface="Symbol" panose="05050102010706020507" pitchFamily="18" charset="2"/>
              </a:rPr>
              <a:t>Los polos dominantes tienen que estar en este lado marcado del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región marcada en z es la región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respuesta del sistema no es satisfactoria se deben modificar los ceros y polos del lazo cerrado</a:t>
            </a:r>
          </a:p>
        </p:txBody>
      </p:sp>
    </p:spTree>
    <p:extLst>
      <p:ext uri="{BB962C8B-B14F-4D97-AF65-F5344CB8AC3E}">
        <p14:creationId xmlns:p14="http://schemas.microsoft.com/office/powerpoint/2010/main" val="20463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este caso suponga que tenemos s = -1 + w1j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tiempo de muestreo es bajo ocurrirá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nos lleva a que la frecuencia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r>
              <a:rPr lang="es-PA" dirty="0" smtClean="0">
                <a:sym typeface="Symbol" panose="05050102010706020507" pitchFamily="18" charset="2"/>
              </a:rPr>
              <a:t> ocurrirá cada </a:t>
            </a:r>
            <a:r>
              <a:rPr lang="es-PA" dirty="0">
                <a:sym typeface="Symbol" panose="05050102010706020507" pitchFamily="18" charset="2"/>
              </a:rPr>
              <a:t>s = -1 + </a:t>
            </a:r>
            <a:r>
              <a:rPr lang="es-PA" dirty="0" smtClean="0">
                <a:sym typeface="Symbol" panose="05050102010706020507" pitchFamily="18" charset="2"/>
              </a:rPr>
              <a:t>(w1 + n*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)j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6" y="2828925"/>
            <a:ext cx="5618845" cy="3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Estabilidad de lazo cerrado en el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la función de transferencia de pulso                              bajo polos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están dentro del plano z (z &lt; 1)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 de z = 1 el sistema es críticamente 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del plano z no afectan la estabilidad del sistema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sistema críticamente estable existe un polo conjugado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esta fuera del plano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1528764"/>
            <a:ext cx="1785629" cy="605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13" y="1843857"/>
            <a:ext cx="1757852" cy="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Determine la estabilidad del sistema cuando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del sistema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 sistema de lazo cerrado encontrar los polo se da si: 1 + GH(z) = 0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z &lt; 1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Siempre la ausencia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de un sistema de 2do orden es estable; si existe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probablemente el sistema sea inestable (debe hacerse el análisis)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6" y="1276986"/>
            <a:ext cx="2675385" cy="708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109153"/>
            <a:ext cx="5001753" cy="6911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91" y="2913223"/>
            <a:ext cx="1880384" cy="680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704" y="3678014"/>
            <a:ext cx="4706132" cy="4939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704" y="4295141"/>
            <a:ext cx="2547950" cy="4911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03" y="4881866"/>
            <a:ext cx="4060087" cy="375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370" y="4313397"/>
            <a:ext cx="4678565" cy="12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prueba de estabilidad absoluta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Antes de atacar el problema P(z)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Aplicamos la prueba de estabilidad de </a:t>
            </a:r>
            <a:r>
              <a:rPr lang="es-PA" dirty="0" err="1" smtClean="0">
                <a:sym typeface="Symbol" panose="05050102010706020507" pitchFamily="18" charset="2"/>
              </a:rPr>
              <a:t>Schur-Cohn</a:t>
            </a:r>
            <a:r>
              <a:rPr lang="es-PA" dirty="0" smtClean="0">
                <a:sym typeface="Symbol" panose="05050102010706020507" pitchFamily="18" charset="2"/>
              </a:rPr>
              <a:t>,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sistemas con </a:t>
            </a:r>
            <a:r>
              <a:rPr lang="es-PA" dirty="0" err="1" smtClean="0">
                <a:sym typeface="Symbol" panose="05050102010706020507" pitchFamily="18" charset="2"/>
              </a:rPr>
              <a:t>coef</a:t>
            </a:r>
            <a:r>
              <a:rPr lang="es-PA" dirty="0" smtClean="0">
                <a:sym typeface="Symbol" panose="05050102010706020507" pitchFamily="18" charset="2"/>
              </a:rPr>
              <a:t>. complejo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Revelan la existencia de cualquier raíz inestable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No dan localizaciones exactas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Ni son exactas a términos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hacer la prueba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de estabilidad, es la mas confiable (transformada bilineal)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coeficientes reales es mejor la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5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y criterio de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2017963"/>
            <a:ext cx="6391275" cy="4067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30" y="2017963"/>
            <a:ext cx="3810000" cy="1838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30" y="4167188"/>
            <a:ext cx="2362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1" y="1400176"/>
            <a:ext cx="4162599" cy="453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4" y="1941524"/>
            <a:ext cx="5803899" cy="4761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98" y="2138999"/>
            <a:ext cx="4037660" cy="13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|-0.08|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0.09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1.89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|b3| &gt; |b0|, |-0.994| &gt; |-0.204|, ok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|c2| &gt; |c0|, |0.9456| &gt; |0.315|, ok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7" y="1400176"/>
            <a:ext cx="3187211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4890984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08" y="638623"/>
            <a:ext cx="1691578" cy="129596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00501"/>
              </p:ext>
            </p:extLst>
          </p:nvPr>
        </p:nvGraphicFramePr>
        <p:xfrm>
          <a:off x="6151396" y="2011485"/>
          <a:ext cx="5880100" cy="280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768"/>
                <a:gridCol w="760768"/>
                <a:gridCol w="865373"/>
                <a:gridCol w="1141151"/>
                <a:gridCol w="865373"/>
                <a:gridCol w="865373"/>
                <a:gridCol w="621294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c0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c1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c2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z4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a[4:0]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-0.08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-1.2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a[0:4]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-1.2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-0.1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b[3:0]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3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1.176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-0.204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b[0:3]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</a:t>
                      </a:r>
                      <a:r>
                        <a:rPr lang="es-PA" sz="1800" u="none" strike="noStrike" dirty="0" smtClean="0">
                          <a:effectLst/>
                        </a:rPr>
                        <a:t>0.0204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-0.0756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1.176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6191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 smtClean="0">
                          <a:effectLst/>
                        </a:rPr>
                        <a:t>c[2:0</a:t>
                      </a:r>
                      <a:r>
                        <a:rPr lang="es-PA" sz="1800" u="none" strike="noStrike" dirty="0">
                          <a:effectLst/>
                        </a:rPr>
                        <a:t>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0.9456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[no nec.]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0.315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 &gt; 0, ok [críticamente estable]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-1.8 &lt; 0, para n impar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|b2| &gt; |b0|, |-0.96| &gt; |-0.12|, ok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06" y="4374081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4374081"/>
            <a:ext cx="2687063" cy="205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33" y="1400176"/>
            <a:ext cx="3170731" cy="349796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96865"/>
              </p:ext>
            </p:extLst>
          </p:nvPr>
        </p:nvGraphicFramePr>
        <p:xfrm>
          <a:off x="8001984" y="2005649"/>
          <a:ext cx="3672381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622"/>
                <a:gridCol w="397159"/>
                <a:gridCol w="730250"/>
                <a:gridCol w="781050"/>
                <a:gridCol w="603250"/>
                <a:gridCol w="400050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b0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z0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z1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z2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z3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a[3:0]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a[0:3]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b[2:0]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b[0:2]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|0.24|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-0.14 &gt; 0, 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31" y="1502518"/>
            <a:ext cx="281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Considerar el sistema de control de lazo cerrado con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 = 1s.  Determine K para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función de transferencia es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que validar a ver si se puede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estabilidad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de para un sistema de 2do orden</a:t>
            </a:r>
          </a:p>
          <a:p>
            <a:r>
              <a:rPr lang="es-PA" dirty="0">
                <a:sym typeface="Symbol" panose="05050102010706020507" pitchFamily="18" charset="2"/>
              </a:rPr>
              <a:t>1.  </a:t>
            </a:r>
            <a:r>
              <a:rPr lang="es-PA" dirty="0" smtClean="0">
                <a:sym typeface="Symbol" panose="05050102010706020507" pitchFamily="18" charset="2"/>
              </a:rPr>
              <a:t>|0.2642K + 0.3679|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-5.1775 &lt; K &lt; 2.3925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</a:t>
            </a:r>
            <a:r>
              <a:rPr lang="es-PA" dirty="0">
                <a:sym typeface="Symbol" panose="05050102010706020507" pitchFamily="18" charset="2"/>
              </a:rPr>
              <a:t>.  P(z)|z=1 &gt; </a:t>
            </a:r>
            <a:r>
              <a:rPr lang="es-PA" dirty="0" smtClean="0">
                <a:sym typeface="Symbol" panose="05050102010706020507" pitchFamily="18" charset="2"/>
              </a:rPr>
              <a:t>0.  Nos da K &gt;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3.  P(z)|z=-1 &gt; 0, </a:t>
            </a:r>
            <a:r>
              <a:rPr lang="es-PA" dirty="0" smtClean="0">
                <a:sym typeface="Symbol" panose="05050102010706020507" pitchFamily="18" charset="2"/>
              </a:rPr>
              <a:t>para par, nos da 2.7358K – 0.1037K &gt; 0, K &lt; 26.382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debe satisfacer los anteriores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2.3925 &gt; K &gt;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K es críticamente estable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08" y="1307575"/>
            <a:ext cx="2276475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52" y="3697146"/>
            <a:ext cx="3908647" cy="1055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86" y="2213084"/>
            <a:ext cx="4191000" cy="571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76" y="2936474"/>
            <a:ext cx="5080614" cy="4158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20" y="3716767"/>
            <a:ext cx="3231789" cy="15593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97" y="1320826"/>
            <a:ext cx="1691578" cy="1295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478" y="5676468"/>
            <a:ext cx="2451282" cy="4762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685" y="6111169"/>
            <a:ext cx="5430315" cy="6314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685" y="5596819"/>
            <a:ext cx="1066800" cy="5143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478" y="6189458"/>
            <a:ext cx="2430415" cy="5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se puede definir por 				o por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transformación de otro plano complejo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quede en el circulo unitario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decir que resolviendo                                 se obtiene                                       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semiplano </a:t>
            </a:r>
            <a:r>
              <a:rPr lang="es-PA" dirty="0" err="1" smtClean="0">
                <a:sym typeface="Symbol" panose="05050102010706020507" pitchFamily="18" charset="2"/>
              </a:rPr>
              <a:t>izquerdo</a:t>
            </a:r>
            <a:r>
              <a:rPr lang="es-PA" dirty="0" smtClean="0">
                <a:sym typeface="Symbol" panose="05050102010706020507" pitchFamily="18" charset="2"/>
              </a:rPr>
              <a:t> de w corresponde a |z|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semiplano derecho de w corresponde a |z| 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en sí es: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Tomar los polos                                                       y reemplazar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94" y="1742888"/>
            <a:ext cx="1143914" cy="590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45" y="1751581"/>
            <a:ext cx="1143658" cy="629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4" y="2333295"/>
            <a:ext cx="1105357" cy="3552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47" y="2771773"/>
            <a:ext cx="3838567" cy="77546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85" y="3765001"/>
            <a:ext cx="1996436" cy="9616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330" y="4020698"/>
            <a:ext cx="2533650" cy="4000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574" y="4051550"/>
            <a:ext cx="939774" cy="3691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167" y="6149676"/>
            <a:ext cx="3667125" cy="476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70" y="6123915"/>
            <a:ext cx="3714878" cy="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transformada bilineal nos puede decir cuantas raíces quedan en el semiplano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diseño de sistemas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Ayudarse con MATLAB para graficar 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característica puede deducirla más fácilmente con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entrada no juega un papel en la estabilidad del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señal de error puede aumentar y el sistema seguirá siendo 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94" y="2286000"/>
            <a:ext cx="45161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Realizaremos análisis de estabilidad a entradas como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</a:t>
            </a:r>
            <a:r>
              <a:rPr lang="es-PA" dirty="0" err="1" smtClean="0">
                <a:sym typeface="Symbol" panose="05050102010706020507" pitchFamily="18" charset="2"/>
              </a:rPr>
              <a:t>senoidales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Espicificaciones</a:t>
            </a:r>
            <a:r>
              <a:rPr lang="es-PA" dirty="0" smtClean="0">
                <a:sym typeface="Symbol" panose="05050102010706020507" pitchFamily="18" charset="2"/>
              </a:rPr>
              <a:t> de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continuos o discretos, en cuanto a características de desempeño se expresan en cantidades en función del tiempo debido a que están sujetos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normalmente empieza con la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unitaria por ser fácil de generar y normalmente asumimos condiciones iniciales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señal empezaría con un impulso y a medida que pasa el tiempo se estabiliza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5068983"/>
            <a:ext cx="5718180" cy="1444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70" y="5068983"/>
            <a:ext cx="2712103" cy="1528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3" y="5062455"/>
            <a:ext cx="2893959" cy="1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</a:t>
            </a:r>
            <a:r>
              <a:rPr lang="es-PA" dirty="0" err="1" smtClean="0">
                <a:sym typeface="Symbol" panose="05050102010706020507" pitchFamily="18" charset="2"/>
              </a:rPr>
              <a:t>carácterizar</a:t>
            </a:r>
            <a:r>
              <a:rPr lang="es-PA" dirty="0" smtClean="0">
                <a:sym typeface="Symbol" panose="05050102010706020507" pitchFamily="18" charset="2"/>
              </a:rPr>
              <a:t> así como en los sistemas de tiempo continuo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47" y="2569779"/>
            <a:ext cx="6268828" cy="3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:  Desde el inicio de la señal al 50% de su subida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:  Medición del </a:t>
            </a:r>
            <a:r>
              <a:rPr lang="es-PA" b="1" dirty="0" smtClean="0">
                <a:sym typeface="Symbol" panose="05050102010706020507" pitchFamily="18" charset="2"/>
              </a:rPr>
              <a:t>10%-90%, </a:t>
            </a:r>
            <a:r>
              <a:rPr lang="es-PA" dirty="0" smtClean="0">
                <a:sym typeface="Symbol" panose="05050102010706020507" pitchFamily="18" charset="2"/>
              </a:rPr>
              <a:t>o del 5%-95% o del 0%-100%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r>
              <a:rPr lang="es-PA" dirty="0" smtClean="0">
                <a:sym typeface="Symbol" panose="05050102010706020507" pitchFamily="18" charset="2"/>
              </a:rPr>
              <a:t>:  desde el inicio hasta cuando llega al 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:  Valor donde llega al máximo de cresta (sobre 100%)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que la señal llega a estabilizarse y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no llega a pasar el 2% del </a:t>
            </a:r>
            <a:r>
              <a:rPr lang="es-PA" dirty="0" err="1" smtClean="0">
                <a:sym typeface="Symbol" panose="05050102010706020507" pitchFamily="18" charset="2"/>
              </a:rPr>
              <a:t>setpoint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El sistema no tiene </a:t>
            </a:r>
            <a:r>
              <a:rPr lang="es-PA" dirty="0" err="1">
                <a:sym typeface="Symbol" panose="05050102010706020507" pitchFamily="18" charset="2"/>
              </a:rPr>
              <a:t>folding</a:t>
            </a:r>
            <a:r>
              <a:rPr lang="es-PA" dirty="0">
                <a:sym typeface="Symbol" panose="05050102010706020507" pitchFamily="18" charset="2"/>
              </a:rPr>
              <a:t> y cumple 2ws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Estas definiciones no aplican a un …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sistema </a:t>
            </a:r>
            <a:r>
              <a:rPr lang="es-PA" dirty="0" err="1" smtClean="0">
                <a:sym typeface="Symbol" panose="05050102010706020507" pitchFamily="18" charset="2"/>
              </a:rPr>
              <a:t>sobreamortiguado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3606720"/>
            <a:ext cx="5518916" cy="30962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2967674"/>
            <a:ext cx="1504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 la función de transferencia del sistema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 MATLAB entonces adquirir la respuesta del sistema a una función </a:t>
            </a:r>
            <a:r>
              <a:rPr lang="es-PA" dirty="0" err="1" smtClean="0">
                <a:sym typeface="Symbol" panose="05050102010706020507" pitchFamily="18" charset="2"/>
              </a:rPr>
              <a:t>krockener</a:t>
            </a:r>
            <a:r>
              <a:rPr lang="es-PA" dirty="0" smtClean="0">
                <a:sym typeface="Symbol" panose="05050102010706020507" pitchFamily="18" charset="2"/>
              </a:rPr>
              <a:t> delta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98" y="1705611"/>
            <a:ext cx="272415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2171305"/>
            <a:ext cx="2728653" cy="6211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65739" y="3149523"/>
            <a:ext cx="479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err="1"/>
              <a:t>num</a:t>
            </a:r>
            <a:r>
              <a:rPr lang="es-PA" dirty="0"/>
              <a:t> = [0 0.4673 -0.3393];</a:t>
            </a:r>
          </a:p>
          <a:p>
            <a:r>
              <a:rPr lang="es-PA" dirty="0"/>
              <a:t>den = [1 -1.5327 0.6607];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</a:t>
            </a:r>
            <a:r>
              <a:rPr lang="nl-NL" dirty="0" smtClean="0"/>
              <a:t>‘o', </a:t>
            </a:r>
            <a:r>
              <a:rPr lang="nl-NL" dirty="0"/>
              <a:t>k, c, '+', k, r, '--');</a:t>
            </a:r>
          </a:p>
          <a:p>
            <a:r>
              <a:rPr lang="es-PA" dirty="0"/>
              <a:t>v = [0 40 0 1.6];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3097861"/>
            <a:ext cx="4200855" cy="34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en base al análisis del error de las entradas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otros tipos de errores como fricción estática, zona muerta, deterioro de </a:t>
            </a:r>
            <a:r>
              <a:rPr lang="es-PA" dirty="0" err="1" smtClean="0">
                <a:sym typeface="Symbol" panose="05050102010706020507" pitchFamily="18" charset="2"/>
              </a:rPr>
              <a:t>compoentnes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Hay sistemas que responden a algún tipo de entrada como error de estado permanente y otros no.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S^N define el tipo de sistema.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 = 0, 1, 2, etc.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0 muestran errores de estado permanente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errores 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1, no muestra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si error finito a rampa y errores infinitos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2, no muestra error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ni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pueden clasificarse por medio de los polos de lazo abierto para z =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polo en z = 1 corresponde a un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en lazo abierto es =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57" y="3211853"/>
            <a:ext cx="4584264" cy="683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3" y="6026378"/>
            <a:ext cx="1404281" cy="6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                       no poseer ni polos ni ceros no se puede clasificar (tipo N, N =0, 1, 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sistema el error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el teorema del valor final tenemos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entonces en Z podemos decir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1853248"/>
            <a:ext cx="1404281" cy="634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2488227"/>
            <a:ext cx="5950369" cy="214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11" y="2749439"/>
            <a:ext cx="1810195" cy="3878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" y="3507500"/>
            <a:ext cx="2757323" cy="4289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4" y="4402939"/>
            <a:ext cx="2600560" cy="714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4" y="5163211"/>
            <a:ext cx="3334113" cy="9073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701153"/>
            <a:ext cx="2541319" cy="9241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34" y="6143432"/>
            <a:ext cx="4198599" cy="6241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0" y="5920555"/>
            <a:ext cx="2575787" cy="8469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314" y="5920555"/>
            <a:ext cx="4320594" cy="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de Posición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1(t) o escalón unitario….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en z = 1 para </a:t>
            </a:r>
            <a:r>
              <a:rPr lang="es-PA" dirty="0">
                <a:sym typeface="Symbol" panose="05050102010706020507" pitchFamily="18" charset="2"/>
              </a:rPr>
              <a:t>GH(z)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Constante de Error de Velocidad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Kv es </a:t>
            </a:r>
            <a:r>
              <a:rPr lang="es-PA" dirty="0" err="1" smtClean="0">
                <a:sym typeface="Symbol" panose="05050102010706020507" pitchFamily="18" charset="2"/>
              </a:rPr>
              <a:t>infnito</a:t>
            </a:r>
            <a:r>
              <a:rPr lang="es-PA" dirty="0" smtClean="0">
                <a:sym typeface="Symbol" panose="05050102010706020507" pitchFamily="18" charset="2"/>
              </a:rPr>
              <a:t> al menos existe un polo doble en z = 1 para GH(z)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para Aceleración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0.5*t^2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tripe en z = 1 para GH(z)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32" y="2106212"/>
            <a:ext cx="1476375" cy="523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064" b="9650"/>
          <a:stretch/>
        </p:blipFill>
        <p:spPr>
          <a:xfrm>
            <a:off x="7148403" y="2092252"/>
            <a:ext cx="4610100" cy="551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4" y="680077"/>
            <a:ext cx="4320594" cy="72009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478" y="2711219"/>
            <a:ext cx="1343025" cy="409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90" y="3631335"/>
            <a:ext cx="1666875" cy="552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465" y="3631335"/>
            <a:ext cx="5238750" cy="5810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90" y="4256309"/>
            <a:ext cx="2171700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990" y="4080147"/>
            <a:ext cx="857250" cy="4953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" y="2453187"/>
            <a:ext cx="1023937" cy="51606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540" y="5548103"/>
            <a:ext cx="1847850" cy="5334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390" y="5558126"/>
            <a:ext cx="5562600" cy="4953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5037518"/>
            <a:ext cx="2228850" cy="4857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672" y="6326096"/>
            <a:ext cx="809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El error estático es entre la entrada y la retroalimentación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siguiente tabla muestra donde los sistemas tipo 0, 1 y 2 tienen o no respuesta finita o ninguna a errores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aplica solo a sistemas de lazo cerrado mostrados se tendría que realizar el análisis si el sistema es diferente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4051551"/>
            <a:ext cx="5629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Diferentes cálculos de errores para diferentes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35" y="1853248"/>
            <a:ext cx="4491243" cy="4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la entrada de referencia R(z) = 0 en el sistema de lazo cerrado pero existe una perturbación N(z) = 0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Gd(z)G(z) &gt;&gt; 1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error del sistema es en función de la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Gd(z) es alto el error es bajo o tiende a 0.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Gd(z) incluye un integrador esto quiere decir que tiene un polo para z = 1.  El error a estado permanente de una </a:t>
            </a:r>
            <a:r>
              <a:rPr lang="es-PA" dirty="0" err="1" smtClean="0">
                <a:sym typeface="Symbol" panose="05050102010706020507" pitchFamily="18" charset="2"/>
              </a:rPr>
              <a:t>cosnstante</a:t>
            </a:r>
            <a:r>
              <a:rPr lang="es-PA" dirty="0" smtClean="0">
                <a:sym typeface="Symbol" panose="05050102010706020507" pitchFamily="18" charset="2"/>
              </a:rPr>
              <a:t> es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2" y="3051065"/>
            <a:ext cx="2124669" cy="663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2" y="2425783"/>
            <a:ext cx="4800600" cy="1914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19" y="2314596"/>
            <a:ext cx="3655318" cy="18776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36" y="4293010"/>
            <a:ext cx="1596975" cy="6612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10" y="4766995"/>
            <a:ext cx="3680124" cy="537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53" y="5189332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se demuestra si la perturbación se define constante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un polo en z = 1 se tiene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a estado estable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referencia R(z) es una entrada de perturbación el error total será la suma total de los errores y debe mantenerse para no desestabilizar el sistema dentro de límites aceptables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82" y="1734207"/>
            <a:ext cx="1428597" cy="576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77" y="2178598"/>
            <a:ext cx="2452539" cy="6276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77" y="2806262"/>
            <a:ext cx="5763831" cy="14001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8" y="3237129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mostrado a la derecha la ecuación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Gd(z)G(z) debe ser alta para reducir el error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Sin embargo si el sistema a la derecha la F.T.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ganaciua</a:t>
            </a:r>
            <a:r>
              <a:rPr lang="es-PA" dirty="0" smtClean="0">
                <a:sym typeface="Symbol" panose="05050102010706020507" pitchFamily="18" charset="2"/>
              </a:rPr>
              <a:t> Gd(Z)G(z) en este caso debe ser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primero E(z)/N(z) para saber si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…ganancia debemos de agrandarla o reducirla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7" y="2300041"/>
            <a:ext cx="3154823" cy="6824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5" y="1271589"/>
            <a:ext cx="4915327" cy="20569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75" y="3965768"/>
            <a:ext cx="4891535" cy="2718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7" y="4379116"/>
            <a:ext cx="2752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</a:t>
            </a:r>
          </a:p>
        </p:txBody>
      </p:sp>
    </p:spTree>
    <p:extLst>
      <p:ext uri="{BB962C8B-B14F-4D97-AF65-F5344CB8AC3E}">
        <p14:creationId xmlns:p14="http://schemas.microsoft.com/office/powerpoint/2010/main" val="25250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134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6553</TotalTime>
  <Words>15272</Words>
  <Application>Microsoft Office PowerPoint</Application>
  <PresentationFormat>Panorámica</PresentationFormat>
  <Paragraphs>2619</Paragraphs>
  <Slides>282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282</vt:i4>
      </vt:variant>
    </vt:vector>
  </HeadingPairs>
  <TitlesOfParts>
    <vt:vector size="290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Presentación de PowerPoint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Presentación de PowerPoint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443</cp:revision>
  <dcterms:created xsi:type="dcterms:W3CDTF">2018-02-28T08:20:25Z</dcterms:created>
  <dcterms:modified xsi:type="dcterms:W3CDTF">2020-03-11T22:17:21Z</dcterms:modified>
</cp:coreProperties>
</file>